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5" r:id="rId13"/>
    <p:sldId id="266" r:id="rId14"/>
    <p:sldId id="267" r:id="rId15"/>
    <p:sldId id="269" r:id="rId16"/>
    <p:sldId id="272" r:id="rId18"/>
    <p:sldId id="271" r:id="rId19"/>
    <p:sldId id="270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2"/>
    <p:restoredTop sz="85868"/>
  </p:normalViewPr>
  <p:slideViewPr>
    <p:cSldViewPr snapToGrid="0" snapToObjects="1">
      <p:cViewPr varScale="1">
        <p:scale>
          <a:sx n="94" d="100"/>
          <a:sy n="94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8093E-5BC5-AF43-BF3A-C3F56734E01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7D1A8-E444-2E43-8206-20CB9D04F02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 input / output</a:t>
            </a:r>
            <a:endParaRPr lang="en-US" dirty="0"/>
          </a:p>
          <a:p>
            <a:r>
              <a:rPr lang="en-US" dirty="0"/>
              <a:t>Analog input /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7D1A8-E444-2E43-8206-20CB9D04F02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4AB12-E0C2-0740-A0F4-9352D4ADD06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9CA4D-7D67-7E4C-90CF-FFF4DE4F82C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youtube.com/watch?v=AJkEQ9t4WfY" TargetMode="External"/><Relationship Id="rId2" Type="http://schemas.openxmlformats.org/officeDocument/2006/relationships/hyperlink" Target="https://www.arduino.cn/thread-45048-1-1.html" TargetMode="External"/><Relationship Id="rId1" Type="http://schemas.openxmlformats.org/officeDocument/2006/relationships/hyperlink" Target="https://arduino-wiki.clz.me/?file=home-%E9%A6%96%E9%A1%B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hyperlink" Target="https://www.arduino.com/" TargetMode="External"/><Relationship Id="rId1" Type="http://schemas.openxmlformats.org/officeDocument/2006/relationships/hyperlink" Target="https://www.arduino.cc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183" y="3999831"/>
            <a:ext cx="42266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Introduction to Arduino </a:t>
            </a:r>
            <a:endParaRPr lang="en-US" sz="3200" dirty="0"/>
          </a:p>
          <a:p>
            <a:r>
              <a:rPr lang="en-US" sz="3200" dirty="0"/>
              <a:t>               Class 1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6675" t="2908" r="6006" b="7306"/>
          <a:stretch>
            <a:fillRect/>
          </a:stretch>
        </p:blipFill>
        <p:spPr>
          <a:xfrm>
            <a:off x="4464768" y="775609"/>
            <a:ext cx="3007972" cy="3009146"/>
          </a:xfrm>
          <a:prstGeom prst="ellipse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333240" y="316865"/>
            <a:ext cx="3990340" cy="6224270"/>
            <a:chOff x="6824" y="283"/>
            <a:chExt cx="6284" cy="98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824" y="283"/>
              <a:ext cx="6284" cy="9802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7908" y="1099"/>
              <a:ext cx="1824" cy="31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68" y="881149"/>
            <a:ext cx="10972506" cy="52206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174" y="698269"/>
            <a:ext cx="11624221" cy="52370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01" y="714895"/>
            <a:ext cx="12030147" cy="54198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987" y="613459"/>
            <a:ext cx="8179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Topic 2  Arduino Uno </a:t>
            </a:r>
            <a:r>
              <a:rPr lang="en-US" altLang="zh-CN" sz="2400" dirty="0"/>
              <a:t>—— Highly Integrated Development Board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602" y="1146950"/>
            <a:ext cx="7202959" cy="540221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20602" y="1854491"/>
            <a:ext cx="3500448" cy="8534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5" y="1316055"/>
            <a:ext cx="20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Digital </a:t>
            </a:r>
            <a:r>
              <a:rPr lang="en-US" dirty="0" err="1">
                <a:solidFill>
                  <a:srgbClr val="00B050"/>
                </a:solidFill>
              </a:rPr>
              <a:t>Input/Output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123290" y="5057421"/>
            <a:ext cx="1693334" cy="81280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42400" y="5273512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Analog Input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120602" y="5136443"/>
            <a:ext cx="2002687" cy="1027289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466" y="4656652"/>
            <a:ext cx="15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Output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1129" y="1362124"/>
            <a:ext cx="139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Reset Button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713" y="2520233"/>
            <a:ext cx="2540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USB wire port</a:t>
            </a:r>
            <a:r>
              <a:rPr lang="en-US" altLang="zh-CN" dirty="0">
                <a:solidFill>
                  <a:srgbClr val="00B050"/>
                </a:solidFill>
              </a:rPr>
              <a:t>——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for uploading programs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7269" y="5136443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DC Input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864" y="140494"/>
            <a:ext cx="3675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 Arduino Program: Blink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74302" y="886471"/>
            <a:ext cx="25900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Materials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Breadboard x 1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560 ohm resistor x 1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10 mm LED x 1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Jumper Wires x 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Arduino Uno Board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19360" t="6148" r="-1" b="3173"/>
          <a:stretch>
            <a:fillRect/>
          </a:stretch>
        </p:blipFill>
        <p:spPr>
          <a:xfrm rot="10800000">
            <a:off x="4813467" y="371326"/>
            <a:ext cx="3358204" cy="28321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875" y="5115670"/>
            <a:ext cx="2725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Actual Wire Connection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13562" r="2357" b="29570"/>
          <a:stretch>
            <a:fillRect/>
          </a:stretch>
        </p:blipFill>
        <p:spPr>
          <a:xfrm>
            <a:off x="3886618" y="3373340"/>
            <a:ext cx="7977600" cy="34846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987" y="613459"/>
            <a:ext cx="2903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Topic </a:t>
            </a:r>
            <a:r>
              <a:rPr lang="en-US" altLang="zh-CN" sz="2400" dirty="0"/>
              <a:t>3</a:t>
            </a:r>
            <a:r>
              <a:rPr lang="en-US" sz="2400" dirty="0"/>
              <a:t>  Arduino Code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64304" y="1587276"/>
            <a:ext cx="4649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Arduino Code is written with C language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53153" y="2316821"/>
            <a:ext cx="5062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Following the syntax as well as the style of C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12157" y="4524358"/>
            <a:ext cx="83349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Chinese Resource to learn Arduino Code:</a:t>
            </a:r>
            <a:endParaRPr lang="en-US" dirty="0"/>
          </a:p>
          <a:p>
            <a:r>
              <a:rPr lang="en-US" dirty="0"/>
              <a:t>Arduino </a:t>
            </a:r>
            <a:r>
              <a:rPr lang="zh-CN" altLang="en-US" dirty="0"/>
              <a:t>函数参考：</a:t>
            </a:r>
            <a:r>
              <a:rPr lang="en-US" dirty="0">
                <a:hlinkClick r:id="rId1"/>
              </a:rPr>
              <a:t>https://arduino-wiki.clz.me/?file=home-%E9%A6%96%E9%A1%B5</a:t>
            </a:r>
            <a:endParaRPr lang="en-US" dirty="0"/>
          </a:p>
          <a:p>
            <a:r>
              <a:rPr lang="en-US" dirty="0"/>
              <a:t>Arduino </a:t>
            </a:r>
            <a:r>
              <a:rPr lang="zh-CN" altLang="en-US" dirty="0"/>
              <a:t>编程基础：</a:t>
            </a:r>
            <a:r>
              <a:rPr lang="en-US" dirty="0">
                <a:hlinkClick r:id="rId2"/>
              </a:rPr>
              <a:t>https://www.arduino.cn/thread-45048-1-1.html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English Version Resources to learn Arduino Code: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forefront.io</a:t>
            </a:r>
            <a:r>
              <a:rPr lang="en-US" dirty="0"/>
              <a:t>/a/beginners-guide-to-</a:t>
            </a:r>
            <a:r>
              <a:rPr lang="en-US" dirty="0" err="1"/>
              <a:t>arduino</a:t>
            </a:r>
            <a:r>
              <a:rPr lang="en-US" dirty="0"/>
              <a:t>/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https://www.youtube.com/watch?v=AJkEQ9t4WfY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8713" y="3010833"/>
            <a:ext cx="1062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students who have learned Python, Arduino code is really easy with some simple documentation reading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4304" y="3729358"/>
            <a:ext cx="1041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students who do not have any programing experience, then you may need a really hard work to follow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2265" y="89082"/>
            <a:ext cx="718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Topic </a:t>
            </a:r>
            <a:r>
              <a:rPr lang="en-US" altLang="zh-CN" sz="2400" dirty="0"/>
              <a:t>3</a:t>
            </a:r>
            <a:r>
              <a:rPr lang="en-US" sz="2400" dirty="0"/>
              <a:t>  Arduino Code:  Structure (Boring but Important)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-27239" y="2081805"/>
            <a:ext cx="29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of Arduino code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>
            <a:off x="2803125" y="949065"/>
            <a:ext cx="345467" cy="2671338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961" y="867113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Void Setup()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99040" y="1817304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Void loop()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"/>
          <a:srcRect l="1137" r="941" b="20438"/>
          <a:stretch>
            <a:fillRect/>
          </a:stretch>
        </p:blipFill>
        <p:spPr>
          <a:xfrm>
            <a:off x="7702337" y="175316"/>
            <a:ext cx="3788576" cy="365501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434109" y="669550"/>
            <a:ext cx="2842094" cy="62336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434108" y="1292912"/>
            <a:ext cx="3008722" cy="6773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78695" y="1261263"/>
            <a:ext cx="3365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run once right after the Arduino works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200641" y="2183236"/>
            <a:ext cx="3209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Loop infinitely as long as not powered-off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189984" y="2513591"/>
            <a:ext cx="2199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死循环： 执行到断电为止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070816" y="3098593"/>
            <a:ext cx="241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User-defined Function()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89352" y="3467925"/>
            <a:ext cx="3392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Customize your own function for your specific need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693037" y="649109"/>
            <a:ext cx="3341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‘Void’ function does not return any value!!!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4164" y="4461942"/>
            <a:ext cx="79375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Activate specific pin in the code: </a:t>
            </a:r>
            <a:endParaRPr lang="en-US" dirty="0"/>
          </a:p>
          <a:p>
            <a:r>
              <a:rPr lang="en-US" dirty="0" err="1"/>
              <a:t>PinMode</a:t>
            </a:r>
            <a:r>
              <a:rPr lang="en-US" dirty="0"/>
              <a:t>( </a:t>
            </a:r>
            <a:r>
              <a:rPr lang="en-US" dirty="0">
                <a:solidFill>
                  <a:srgbClr val="FF0000"/>
                </a:solidFill>
              </a:rPr>
              <a:t>integer, output/input</a:t>
            </a:r>
            <a:r>
              <a:rPr lang="en-US" dirty="0"/>
              <a:t>)       </a:t>
            </a:r>
            <a:r>
              <a:rPr lang="en-US" dirty="0">
                <a:solidFill>
                  <a:srgbClr val="FF0000"/>
                </a:solidFill>
              </a:rPr>
              <a:t>integer = pin number on Arduino Board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 err="1"/>
              <a:t>AnalogWrite</a:t>
            </a:r>
            <a:r>
              <a:rPr lang="en-US" dirty="0">
                <a:solidFill>
                  <a:srgbClr val="FF0000"/>
                </a:solidFill>
              </a:rPr>
              <a:t>(integer, 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);  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 ∈ (0 – 255);  0 ≡ 0 volt output &amp; 255 ≡ 5v output 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DigitalWrite</a:t>
            </a:r>
            <a:r>
              <a:rPr lang="en-US" dirty="0">
                <a:solidFill>
                  <a:srgbClr val="FF0000"/>
                </a:solidFill>
              </a:rPr>
              <a:t>(integer, HIGH/LOW)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338" y="4395055"/>
            <a:ext cx="4085073" cy="23659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700" y="4085326"/>
            <a:ext cx="483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control the pin output in the program?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978" y="5924547"/>
            <a:ext cx="7413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attention to the reserved words in the Arduino syntax:</a:t>
            </a:r>
            <a:endParaRPr lang="en-US" dirty="0"/>
          </a:p>
          <a:p>
            <a:r>
              <a:rPr lang="en-US" dirty="0"/>
              <a:t>e.g.:   setup,   loop,   LED_BUILTIN, HIGH, LOW, delay, </a:t>
            </a:r>
            <a:r>
              <a:rPr lang="en-US" dirty="0" err="1"/>
              <a:t>pinMode</a:t>
            </a:r>
            <a:r>
              <a:rPr lang="en-US" dirty="0"/>
              <a:t>, </a:t>
            </a:r>
            <a:r>
              <a:rPr lang="en-US" dirty="0" err="1"/>
              <a:t>AnalogWrite</a:t>
            </a:r>
            <a:r>
              <a:rPr lang="en-US" dirty="0"/>
              <a:t>…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8830" t="16706" r="6959" b="3139"/>
          <a:stretch>
            <a:fillRect/>
          </a:stretch>
        </p:blipFill>
        <p:spPr>
          <a:xfrm>
            <a:off x="1524231" y="414367"/>
            <a:ext cx="8959848" cy="63963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277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Arduino Code Syntax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6835" y="596348"/>
            <a:ext cx="4052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 Arduino Experiment: Blink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1878" y="1630016"/>
            <a:ext cx="56337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 the Arduino Board, set the LED light to be 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 the Arduino Board, set the LED light to be OFF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about setting the LED light on and off, regularly?</a:t>
            </a:r>
            <a:endParaRPr lang="en-US" dirty="0"/>
          </a:p>
          <a:p>
            <a:r>
              <a:rPr lang="en-US" dirty="0"/>
              <a:t>       hint:   use the delay()  function in Arduino</a:t>
            </a:r>
            <a:endParaRPr lang="en-US" dirty="0"/>
          </a:p>
          <a:p>
            <a:r>
              <a:rPr lang="en-US" dirty="0"/>
              <a:t>	 </a:t>
            </a:r>
            <a:endParaRPr lang="en-US" dirty="0"/>
          </a:p>
          <a:p>
            <a:r>
              <a:rPr lang="en-US" dirty="0"/>
              <a:t>      Function:   delay(X)    X is an integer</a:t>
            </a:r>
            <a:endParaRPr lang="en-US" dirty="0"/>
          </a:p>
          <a:p>
            <a:r>
              <a:rPr lang="en-US" dirty="0"/>
              <a:t>      keep executing the last line of code for X milliseconds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4605" y="1616761"/>
            <a:ext cx="62808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you finish those steps: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about changing the active pin number? Try different pin outputs and explore them.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about setting the LED light on and off with different </a:t>
            </a:r>
            <a:endParaRPr lang="en-US" dirty="0"/>
          </a:p>
          <a:p>
            <a:r>
              <a:rPr lang="en-US" dirty="0"/>
              <a:t>     delay times?  Check at which threshold </a:t>
            </a:r>
            <a:r>
              <a:rPr lang="en-US" altLang="zh-CN" dirty="0"/>
              <a:t>human eye fails</a:t>
            </a:r>
            <a:endParaRPr lang="en-US" altLang="zh-CN" dirty="0"/>
          </a:p>
          <a:p>
            <a:r>
              <a:rPr lang="en-US" altLang="zh-CN" dirty="0"/>
              <a:t>     to identify the blinking of the LED lights?</a:t>
            </a:r>
            <a:r>
              <a:rPr lang="en-US" dirty="0"/>
              <a:t> (</a:t>
            </a:r>
            <a:r>
              <a:rPr lang="zh-CN" altLang="en-US" dirty="0"/>
              <a:t>把</a:t>
            </a:r>
            <a:r>
              <a:rPr lang="en-US" altLang="zh-CN" dirty="0"/>
              <a:t>delay time</a:t>
            </a:r>
            <a:r>
              <a:rPr lang="zh-CN" altLang="en-US" dirty="0"/>
              <a:t>减小到</a:t>
            </a:r>
            <a:endParaRPr lang="en-US" altLang="zh-CN" dirty="0"/>
          </a:p>
          <a:p>
            <a:r>
              <a:rPr lang="zh-CN" altLang="en-US" dirty="0"/>
              <a:t>     哪一个临界点，人眼就看不见灯的闪烁？</a:t>
            </a:r>
            <a:r>
              <a:rPr lang="en-US" dirty="0"/>
              <a:t>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331305" y="4903307"/>
            <a:ext cx="10655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Fading of the lights:</a:t>
            </a:r>
            <a:endParaRPr lang="en-US" dirty="0"/>
          </a:p>
          <a:p>
            <a:r>
              <a:rPr lang="en-US" dirty="0"/>
              <a:t>How to write the code so as to make the brightness of the LED go up gradually, then fades?</a:t>
            </a:r>
            <a:endParaRPr lang="en-US" dirty="0"/>
          </a:p>
          <a:p>
            <a:endParaRPr lang="en-US" dirty="0"/>
          </a:p>
          <a:p>
            <a:r>
              <a:rPr lang="en-US" dirty="0"/>
              <a:t>Using the PWM modulation: linear increment/decrement of voltage output can change the brightness gradually.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5183" y="204710"/>
            <a:ext cx="2923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Step1. Arduino IDE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87104" y="1368733"/>
            <a:ext cx="727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IDE is a powerful tool to program all Arduino hardware products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5081" y="1955586"/>
            <a:ext cx="984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place where you can write your Arduino Code, compile it and uploading it to your Arduino boards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5183" y="2768869"/>
            <a:ext cx="788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Download (may take a long time to get access to the website, </a:t>
            </a:r>
            <a:endParaRPr lang="en-US" sz="2400" dirty="0"/>
          </a:p>
          <a:p>
            <a:r>
              <a:rPr lang="en-US" sz="2400" dirty="0"/>
              <a:t>                     change DNS to 8.8.8.8 if necessary)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77503" y="786619"/>
            <a:ext cx="871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diving into the work of wiring and programing, let’s get well prepared on your PC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980" y="3891883"/>
            <a:ext cx="437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Official Website: </a:t>
            </a:r>
            <a:r>
              <a:rPr lang="en-US" dirty="0">
                <a:hlinkClick r:id="rId1"/>
              </a:rPr>
              <a:t>https://www.arduino.cc/</a:t>
            </a:r>
            <a:r>
              <a:rPr lang="en-US" dirty="0"/>
              <a:t>    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67491" y="3913094"/>
            <a:ext cx="383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https://www.arduino.com</a:t>
            </a:r>
            <a:r>
              <a:rPr lang="en-US" dirty="0"/>
              <a:t> 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00" y="4368685"/>
            <a:ext cx="4050210" cy="2268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45" y="4440346"/>
            <a:ext cx="4379855" cy="21522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938292"/>
            <a:ext cx="5384800" cy="1961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" y="568960"/>
            <a:ext cx="241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‘Downloads’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54582" y="2079105"/>
            <a:ext cx="1132378" cy="39993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5760" y="3464560"/>
            <a:ext cx="43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Scroll the webpage and find ’Arduino IDE’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72" y="3833892"/>
            <a:ext cx="5412681" cy="2587228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754582" y="4203224"/>
            <a:ext cx="948712" cy="161114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28841" y="4509092"/>
            <a:ext cx="393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installation package accordingly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751" y="813096"/>
            <a:ext cx="3509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Download Process for Mac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595" y="1708818"/>
            <a:ext cx="4213387" cy="240888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388288" y="3728203"/>
            <a:ext cx="1132378" cy="39993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6983" y="4664984"/>
            <a:ext cx="469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just follow the instructions and get the IDE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51994" y="813096"/>
            <a:ext cx="4135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Download Process for Windows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8901" t="41248" r="17268" b="34056"/>
          <a:stretch>
            <a:fillRect/>
          </a:stretch>
        </p:blipFill>
        <p:spPr>
          <a:xfrm rot="5400000">
            <a:off x="4792331" y="2820793"/>
            <a:ext cx="5240991" cy="2214754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839782" y="4387985"/>
            <a:ext cx="298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something still goes wrong </a:t>
            </a:r>
            <a:endParaRPr lang="en-US" dirty="0"/>
          </a:p>
          <a:p>
            <a:r>
              <a:rPr lang="en-US" dirty="0"/>
              <a:t>contact me ASAP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5183" y="204710"/>
            <a:ext cx="4104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Step2. USB drive (optional)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35280" y="1066800"/>
            <a:ext cx="117194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PCs do not have USB drive software in advance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may lead to the problem that your PC can not identify the Arduino hardware you plug in</a:t>
            </a:r>
            <a:endParaRPr lang="en-US" altLang="zh-CN" sz="2400" dirty="0"/>
          </a:p>
          <a:p>
            <a:endParaRPr lang="en-US" sz="2400" dirty="0"/>
          </a:p>
          <a:p>
            <a:r>
              <a:rPr lang="en-US" sz="2400" dirty="0"/>
              <a:t>It is necessary to have one before your start uploading the program.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596640"/>
            <a:ext cx="5059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 if you need to download a USB drive: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57480" y="4081106"/>
            <a:ext cx="214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 Open Arduino IDE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05" y="4507733"/>
            <a:ext cx="2980496" cy="18628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24520" y="4059140"/>
            <a:ext cx="3650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 Click on ‘Tools’ and move to ‘Port’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8295"/>
          <a:stretch>
            <a:fillRect/>
          </a:stretch>
        </p:blipFill>
        <p:spPr>
          <a:xfrm>
            <a:off x="8102600" y="4502626"/>
            <a:ext cx="4019156" cy="197567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9748520" y="5687951"/>
            <a:ext cx="990826" cy="35278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25383" y="4096566"/>
            <a:ext cx="414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 Connect to Arduino Uno with USB Wire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36" y="986252"/>
            <a:ext cx="5878830" cy="1351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93051" y="1036985"/>
            <a:ext cx="52521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your port does not show a ‘USB-Port’, then perhaps: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USB wire does not work, 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USB drive on your PC is needed</a:t>
            </a:r>
            <a:endParaRPr lang="en-US" dirty="0"/>
          </a:p>
          <a:p>
            <a:r>
              <a:rPr lang="en-US" dirty="0"/>
              <a:t>     Just get one from the Internet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3" y="3871450"/>
            <a:ext cx="5689600" cy="19768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2767" y="4037417"/>
            <a:ext cx="4552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your Port shows a USB connection with </a:t>
            </a:r>
            <a:endParaRPr lang="en-US" dirty="0"/>
          </a:p>
          <a:p>
            <a:r>
              <a:rPr lang="en-US" dirty="0"/>
              <a:t>      Arduino Board, then you are already done.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987" y="613459"/>
            <a:ext cx="518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Topic 1   Breadboard &amp; Wire Connection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42442" y="1720312"/>
            <a:ext cx="316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 = Bread + Board???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896514">
            <a:off x="6029247" y="1149690"/>
            <a:ext cx="2926883" cy="1951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103138">
            <a:off x="4873487" y="1693400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Meiryo UI" panose="020B0604030504040204" pitchFamily="34" charset="-128"/>
                <a:ea typeface="Meiryo UI" panose="020B0604030504040204" pitchFamily="34" charset="-128"/>
                <a:cs typeface="Al Bayan Plain" pitchFamily="2" charset="-78"/>
              </a:rPr>
              <a:t>？</a:t>
            </a:r>
            <a:endParaRPr lang="en-US" sz="4000" b="1" dirty="0">
              <a:latin typeface="Meiryo UI" panose="020B0604030504040204" pitchFamily="34" charset="-128"/>
              <a:ea typeface="Meiryo UI" panose="020B0604030504040204" pitchFamily="34" charset="-128"/>
              <a:cs typeface="Al Bayan Plai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 rot="21159273">
            <a:off x="5349175" y="1373307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Meiryo UI" panose="020B0604030504040204" pitchFamily="34" charset="-128"/>
                <a:ea typeface="Meiryo UI" panose="020B0604030504040204" pitchFamily="34" charset="-128"/>
                <a:cs typeface="Al Bayan Plain" pitchFamily="2" charset="-78"/>
              </a:rPr>
              <a:t>？</a:t>
            </a:r>
            <a:endParaRPr lang="en-US" sz="4000" b="1" dirty="0">
              <a:latin typeface="Meiryo UI" panose="020B0604030504040204" pitchFamily="34" charset="-128"/>
              <a:ea typeface="Meiryo UI" panose="020B0604030504040204" pitchFamily="34" charset="-128"/>
              <a:cs typeface="Al Bayan Plai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 rot="21092322">
            <a:off x="5858601" y="1106403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Meiryo UI" panose="020B0604030504040204" pitchFamily="34" charset="-128"/>
                <a:ea typeface="Meiryo UI" panose="020B0604030504040204" pitchFamily="34" charset="-128"/>
                <a:cs typeface="Al Bayan Plain" pitchFamily="2" charset="-78"/>
              </a:rPr>
              <a:t>？</a:t>
            </a:r>
            <a:endParaRPr lang="en-US" sz="4000" b="1" dirty="0">
              <a:latin typeface="Meiryo UI" panose="020B0604030504040204" pitchFamily="34" charset="-128"/>
              <a:ea typeface="Meiryo UI" panose="020B0604030504040204" pitchFamily="34" charset="-128"/>
              <a:cs typeface="Al Bayan Plain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 rot="1623111">
            <a:off x="7744861" y="733441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Meiryo UI" panose="020B0604030504040204" pitchFamily="34" charset="-128"/>
                <a:ea typeface="Meiryo UI" panose="020B0604030504040204" pitchFamily="34" charset="-128"/>
                <a:cs typeface="Al Bayan Plain" pitchFamily="2" charset="-78"/>
              </a:rPr>
              <a:t>？</a:t>
            </a:r>
            <a:endParaRPr lang="en-US" sz="4000" b="1" dirty="0">
              <a:latin typeface="Meiryo UI" panose="020B0604030504040204" pitchFamily="34" charset="-128"/>
              <a:ea typeface="Meiryo UI" panose="020B0604030504040204" pitchFamily="34" charset="-128"/>
              <a:cs typeface="Al Bayan Plain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 rot="1716094">
            <a:off x="8297849" y="797765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Meiryo UI" panose="020B0604030504040204" pitchFamily="34" charset="-128"/>
                <a:ea typeface="Meiryo UI" panose="020B0604030504040204" pitchFamily="34" charset="-128"/>
                <a:cs typeface="Al Bayan Plain" pitchFamily="2" charset="-78"/>
              </a:rPr>
              <a:t>？</a:t>
            </a:r>
            <a:endParaRPr lang="en-US" sz="4000" b="1" dirty="0">
              <a:latin typeface="Meiryo UI" panose="020B0604030504040204" pitchFamily="34" charset="-128"/>
              <a:ea typeface="Meiryo UI" panose="020B0604030504040204" pitchFamily="34" charset="-128"/>
              <a:cs typeface="Al Bayan Plain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 rot="1703884">
            <a:off x="8825436" y="1106404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Meiryo UI" panose="020B0604030504040204" pitchFamily="34" charset="-128"/>
                <a:ea typeface="Meiryo UI" panose="020B0604030504040204" pitchFamily="34" charset="-128"/>
                <a:cs typeface="Al Bayan Plain" pitchFamily="2" charset="-78"/>
              </a:rPr>
              <a:t>？</a:t>
            </a:r>
            <a:endParaRPr lang="en-US" sz="4000" b="1" dirty="0">
              <a:latin typeface="Meiryo UI" panose="020B0604030504040204" pitchFamily="34" charset="-128"/>
              <a:ea typeface="Meiryo UI" panose="020B0604030504040204" pitchFamily="34" charset="-128"/>
              <a:cs typeface="Al Bayan Plain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987" y="3580255"/>
            <a:ext cx="698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Breadboard is a construction base to build temporary electric circuits.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986" y="4196681"/>
            <a:ext cx="995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frequently used tool to design circuits before soldering</a:t>
            </a:r>
            <a:r>
              <a:rPr lang="zh-CN" altLang="en-US" dirty="0"/>
              <a:t> </a:t>
            </a:r>
            <a:r>
              <a:rPr lang="en-US" altLang="zh-CN" dirty="0"/>
              <a:t>wires</a:t>
            </a:r>
            <a:r>
              <a:rPr lang="en-US" dirty="0"/>
              <a:t> between actual electronic components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2985" y="4841869"/>
            <a:ext cx="1124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whole semester &amp; in the following hands-on practices in the future,  we will use this stuff to build our circuit.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6945" y="2386739"/>
            <a:ext cx="427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 = Blackboard’s little brother???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9933" y="619930"/>
            <a:ext cx="368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Size of different Breadboard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9726" y="1279686"/>
            <a:ext cx="6032314" cy="51636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w to Use a Breadboar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763" y="4763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33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4372</Words>
  <Application>WPS 演示</Application>
  <PresentationFormat>Widescreen</PresentationFormat>
  <Paragraphs>186</Paragraphs>
  <Slides>19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Meiryo UI</vt:lpstr>
      <vt:lpstr>Yu Gothic UI</vt:lpstr>
      <vt:lpstr>Al Bayan Plain</vt:lpstr>
      <vt:lpstr>Calibri</vt:lpstr>
      <vt:lpstr>微软雅黑</vt:lpstr>
      <vt:lpstr>Arial Unicode MS</vt:lpstr>
      <vt:lpstr>Calibri Light</vt:lpstr>
      <vt:lpstr>等线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张玮霖</dc:creator>
  <cp:lastModifiedBy>Li Yihan</cp:lastModifiedBy>
  <cp:revision>839</cp:revision>
  <dcterms:created xsi:type="dcterms:W3CDTF">2018-10-09T04:23:00Z</dcterms:created>
  <dcterms:modified xsi:type="dcterms:W3CDTF">2021-03-29T05:11:25Z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1B7315AF65AC417BA69F2472DD0A53E1</vt:lpwstr>
  </property>
  <property fmtid="{D5CDD505-2E9C-101B-9397-08002B2CF9AE}" pid="3" name="KSOProductBuildVer">
    <vt:lpwstr>2052-11.1.0.10356</vt:lpwstr>
  </property>
</Properties>
</file>